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57" r:id="rId4"/>
    <p:sldId id="259" r:id="rId5"/>
    <p:sldId id="262" r:id="rId6"/>
    <p:sldId id="263" r:id="rId7"/>
    <p:sldId id="269" r:id="rId8"/>
    <p:sldId id="264" r:id="rId9"/>
    <p:sldId id="265" r:id="rId10"/>
    <p:sldId id="270" r:id="rId11"/>
    <p:sldId id="266" r:id="rId12"/>
    <p:sldId id="267" r:id="rId13"/>
    <p:sldId id="268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C00B14-1898-4427-B3E7-C69B7CF66988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4A9B55-7DBC-49B8-9512-260BE56206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 (try to answer what it is, why it is,  and what is  (are) existing problems, why the problem is so important to discuss; may cite in the footer)</a:t>
          </a:r>
        </a:p>
      </dgm:t>
    </dgm:pt>
    <dgm:pt modelId="{C61A8FC9-FE3D-47DF-B9A3-D31F796264F5}" type="parTrans" cxnId="{B71BEF9B-18D5-48DF-9AB3-074DC3B8D9D1}">
      <dgm:prSet/>
      <dgm:spPr/>
      <dgm:t>
        <a:bodyPr/>
        <a:lstStyle/>
        <a:p>
          <a:endParaRPr lang="en-US"/>
        </a:p>
      </dgm:t>
    </dgm:pt>
    <dgm:pt modelId="{DEE42B7F-154D-4D32-BDD3-2CC540966FE1}" type="sibTrans" cxnId="{B71BEF9B-18D5-48DF-9AB3-074DC3B8D9D1}">
      <dgm:prSet/>
      <dgm:spPr/>
      <dgm:t>
        <a:bodyPr/>
        <a:lstStyle/>
        <a:p>
          <a:endParaRPr lang="en-US"/>
        </a:p>
      </dgm:t>
    </dgm:pt>
    <dgm:pt modelId="{B1A3F17A-670A-487A-95D6-A18278939A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Motivation &amp; Contributions</a:t>
          </a:r>
        </a:p>
      </dgm:t>
    </dgm:pt>
    <dgm:pt modelId="{38C41431-F718-40F7-B5ED-11183A64176C}" type="parTrans" cxnId="{89F1DB3A-7C19-488D-BEE9-1825D7F89718}">
      <dgm:prSet/>
      <dgm:spPr/>
      <dgm:t>
        <a:bodyPr/>
        <a:lstStyle/>
        <a:p>
          <a:endParaRPr lang="en-US"/>
        </a:p>
      </dgm:t>
    </dgm:pt>
    <dgm:pt modelId="{278EEEF4-E038-416B-BEC7-E5F45EC73C13}" type="sibTrans" cxnId="{89F1DB3A-7C19-488D-BEE9-1825D7F89718}">
      <dgm:prSet/>
      <dgm:spPr/>
      <dgm:t>
        <a:bodyPr/>
        <a:lstStyle/>
        <a:p>
          <a:endParaRPr lang="en-US"/>
        </a:p>
      </dgm:t>
    </dgm:pt>
    <dgm:pt modelId="{E3D80E55-A8CA-4B9B-8C19-EB56CE8D46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Proposed System Model</a:t>
          </a:r>
        </a:p>
      </dgm:t>
    </dgm:pt>
    <dgm:pt modelId="{082EFE4B-F2A6-40CC-A13D-F00E063B4139}" type="parTrans" cxnId="{C3014C8E-2C88-4F10-8995-36A3360D9A4B}">
      <dgm:prSet/>
      <dgm:spPr/>
      <dgm:t>
        <a:bodyPr/>
        <a:lstStyle/>
        <a:p>
          <a:endParaRPr lang="en-US"/>
        </a:p>
      </dgm:t>
    </dgm:pt>
    <dgm:pt modelId="{F69282E3-6EA0-4B06-9924-A5681AE91E7C}" type="sibTrans" cxnId="{C3014C8E-2C88-4F10-8995-36A3360D9A4B}">
      <dgm:prSet/>
      <dgm:spPr/>
      <dgm:t>
        <a:bodyPr/>
        <a:lstStyle/>
        <a:p>
          <a:endParaRPr lang="en-US"/>
        </a:p>
      </dgm:t>
    </dgm:pt>
    <dgm:pt modelId="{79321F06-441B-49AA-891A-31B7B6DD52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Results and Discussion</a:t>
          </a:r>
        </a:p>
      </dgm:t>
    </dgm:pt>
    <dgm:pt modelId="{AEA32CD4-6485-40FD-A477-54146CA04DEE}" type="parTrans" cxnId="{D5165637-F03B-4A1B-9A95-6929D064DA83}">
      <dgm:prSet/>
      <dgm:spPr/>
      <dgm:t>
        <a:bodyPr/>
        <a:lstStyle/>
        <a:p>
          <a:endParaRPr lang="en-US"/>
        </a:p>
      </dgm:t>
    </dgm:pt>
    <dgm:pt modelId="{526BE1C7-AD3A-4543-B67D-8DE28496FE72}" type="sibTrans" cxnId="{D5165637-F03B-4A1B-9A95-6929D064DA83}">
      <dgm:prSet/>
      <dgm:spPr/>
      <dgm:t>
        <a:bodyPr/>
        <a:lstStyle/>
        <a:p>
          <a:endParaRPr lang="en-US"/>
        </a:p>
      </dgm:t>
    </dgm:pt>
    <dgm:pt modelId="{362F2FAD-C5DF-458A-9539-16FDF8BF45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DB06F8F7-55A4-4301-9A03-32FF30C76C9A}" type="parTrans" cxnId="{4C53C6F7-08FB-4DE7-9CCE-F1AB7363C6A8}">
      <dgm:prSet/>
      <dgm:spPr/>
      <dgm:t>
        <a:bodyPr/>
        <a:lstStyle/>
        <a:p>
          <a:endParaRPr lang="en-US"/>
        </a:p>
      </dgm:t>
    </dgm:pt>
    <dgm:pt modelId="{27C378C9-D0E0-449D-BCE9-9918CB1C5382}" type="sibTrans" cxnId="{4C53C6F7-08FB-4DE7-9CCE-F1AB7363C6A8}">
      <dgm:prSet/>
      <dgm:spPr/>
      <dgm:t>
        <a:bodyPr/>
        <a:lstStyle/>
        <a:p>
          <a:endParaRPr lang="en-US"/>
        </a:p>
      </dgm:t>
    </dgm:pt>
    <dgm:pt modelId="{49D90748-9C75-4EDF-9FF6-39FB56895D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Reference</a:t>
          </a:r>
        </a:p>
      </dgm:t>
    </dgm:pt>
    <dgm:pt modelId="{F9069F82-1E47-4BFC-A698-987668B9FDF0}" type="parTrans" cxnId="{9D47895D-7DB8-4976-8C4B-6536F38181CC}">
      <dgm:prSet/>
      <dgm:spPr/>
      <dgm:t>
        <a:bodyPr/>
        <a:lstStyle/>
        <a:p>
          <a:endParaRPr lang="en-US"/>
        </a:p>
      </dgm:t>
    </dgm:pt>
    <dgm:pt modelId="{923E47BA-F244-4E90-95AB-0B2D7D0FE1A8}" type="sibTrans" cxnId="{9D47895D-7DB8-4976-8C4B-6536F38181CC}">
      <dgm:prSet/>
      <dgm:spPr/>
      <dgm:t>
        <a:bodyPr/>
        <a:lstStyle/>
        <a:p>
          <a:endParaRPr lang="en-US"/>
        </a:p>
      </dgm:t>
    </dgm:pt>
    <dgm:pt modelId="{B981DA8F-EBE6-4872-89DC-398E0A74BC8A}" type="pres">
      <dgm:prSet presAssocID="{A1C00B14-1898-4427-B3E7-C69B7CF66988}" presName="root" presStyleCnt="0">
        <dgm:presLayoutVars>
          <dgm:dir/>
          <dgm:resizeHandles val="exact"/>
        </dgm:presLayoutVars>
      </dgm:prSet>
      <dgm:spPr/>
    </dgm:pt>
    <dgm:pt modelId="{990E9C75-611E-4BFD-81B8-558A1223810D}" type="pres">
      <dgm:prSet presAssocID="{E24A9B55-7DBC-49B8-9512-260BE56206CE}" presName="compNode" presStyleCnt="0"/>
      <dgm:spPr/>
    </dgm:pt>
    <dgm:pt modelId="{6ED40233-E8FE-4A3D-A9C5-E7F81AFE78ED}" type="pres">
      <dgm:prSet presAssocID="{E24A9B55-7DBC-49B8-9512-260BE56206CE}" presName="bgRect" presStyleLbl="bgShp" presStyleIdx="0" presStyleCnt="6"/>
      <dgm:spPr/>
    </dgm:pt>
    <dgm:pt modelId="{68A8300B-22F1-48FF-B853-989F40E20B89}" type="pres">
      <dgm:prSet presAssocID="{E24A9B55-7DBC-49B8-9512-260BE56206C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4CF1D836-99A8-4C16-85E1-7E3C279977CF}" type="pres">
      <dgm:prSet presAssocID="{E24A9B55-7DBC-49B8-9512-260BE56206CE}" presName="spaceRect" presStyleCnt="0"/>
      <dgm:spPr/>
    </dgm:pt>
    <dgm:pt modelId="{3B66BFF7-840C-4EEC-926A-DEF1B410FD5A}" type="pres">
      <dgm:prSet presAssocID="{E24A9B55-7DBC-49B8-9512-260BE56206CE}" presName="parTx" presStyleLbl="revTx" presStyleIdx="0" presStyleCnt="6">
        <dgm:presLayoutVars>
          <dgm:chMax val="0"/>
          <dgm:chPref val="0"/>
        </dgm:presLayoutVars>
      </dgm:prSet>
      <dgm:spPr/>
    </dgm:pt>
    <dgm:pt modelId="{2821EA9B-D7A9-49C5-A9E3-314E8DCEA1D4}" type="pres">
      <dgm:prSet presAssocID="{DEE42B7F-154D-4D32-BDD3-2CC540966FE1}" presName="sibTrans" presStyleCnt="0"/>
      <dgm:spPr/>
    </dgm:pt>
    <dgm:pt modelId="{7FFCD879-0BBC-49C9-8FBB-492E8F0AC20C}" type="pres">
      <dgm:prSet presAssocID="{B1A3F17A-670A-487A-95D6-A18278939AC0}" presName="compNode" presStyleCnt="0"/>
      <dgm:spPr/>
    </dgm:pt>
    <dgm:pt modelId="{8828A0E7-8D5C-498A-810B-3AF32E42D9B2}" type="pres">
      <dgm:prSet presAssocID="{B1A3F17A-670A-487A-95D6-A18278939AC0}" presName="bgRect" presStyleLbl="bgShp" presStyleIdx="1" presStyleCnt="6"/>
      <dgm:spPr/>
    </dgm:pt>
    <dgm:pt modelId="{9389BE19-F2A1-4F89-BCBB-70F61DDF6677}" type="pres">
      <dgm:prSet presAssocID="{B1A3F17A-670A-487A-95D6-A18278939AC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580DF9F-427A-402A-B015-8012EB45B1A3}" type="pres">
      <dgm:prSet presAssocID="{B1A3F17A-670A-487A-95D6-A18278939AC0}" presName="spaceRect" presStyleCnt="0"/>
      <dgm:spPr/>
    </dgm:pt>
    <dgm:pt modelId="{35C810EE-2820-4A16-BB8B-B0FF159B569B}" type="pres">
      <dgm:prSet presAssocID="{B1A3F17A-670A-487A-95D6-A18278939AC0}" presName="parTx" presStyleLbl="revTx" presStyleIdx="1" presStyleCnt="6">
        <dgm:presLayoutVars>
          <dgm:chMax val="0"/>
          <dgm:chPref val="0"/>
        </dgm:presLayoutVars>
      </dgm:prSet>
      <dgm:spPr/>
    </dgm:pt>
    <dgm:pt modelId="{D9E3FADB-E795-4ACD-BA8A-409158ED41CC}" type="pres">
      <dgm:prSet presAssocID="{278EEEF4-E038-416B-BEC7-E5F45EC73C13}" presName="sibTrans" presStyleCnt="0"/>
      <dgm:spPr/>
    </dgm:pt>
    <dgm:pt modelId="{4F8059F6-1EB1-4F60-917B-F3A87067DB3A}" type="pres">
      <dgm:prSet presAssocID="{E3D80E55-A8CA-4B9B-8C19-EB56CE8D4691}" presName="compNode" presStyleCnt="0"/>
      <dgm:spPr/>
    </dgm:pt>
    <dgm:pt modelId="{D0783A6D-DF42-4B66-BD94-6DDB0AC28C9D}" type="pres">
      <dgm:prSet presAssocID="{E3D80E55-A8CA-4B9B-8C19-EB56CE8D4691}" presName="bgRect" presStyleLbl="bgShp" presStyleIdx="2" presStyleCnt="6"/>
      <dgm:spPr/>
    </dgm:pt>
    <dgm:pt modelId="{12CEF199-53BA-4F76-82F2-184421E764F6}" type="pres">
      <dgm:prSet presAssocID="{E3D80E55-A8CA-4B9B-8C19-EB56CE8D469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B1B7884-0E78-412B-B9ED-2CF01824FF08}" type="pres">
      <dgm:prSet presAssocID="{E3D80E55-A8CA-4B9B-8C19-EB56CE8D4691}" presName="spaceRect" presStyleCnt="0"/>
      <dgm:spPr/>
    </dgm:pt>
    <dgm:pt modelId="{F67E244D-1270-430E-98F7-488B2D550ECD}" type="pres">
      <dgm:prSet presAssocID="{E3D80E55-A8CA-4B9B-8C19-EB56CE8D4691}" presName="parTx" presStyleLbl="revTx" presStyleIdx="2" presStyleCnt="6">
        <dgm:presLayoutVars>
          <dgm:chMax val="0"/>
          <dgm:chPref val="0"/>
        </dgm:presLayoutVars>
      </dgm:prSet>
      <dgm:spPr/>
    </dgm:pt>
    <dgm:pt modelId="{9B9F131D-7AD5-4C7C-B748-5605856152E9}" type="pres">
      <dgm:prSet presAssocID="{F69282E3-6EA0-4B06-9924-A5681AE91E7C}" presName="sibTrans" presStyleCnt="0"/>
      <dgm:spPr/>
    </dgm:pt>
    <dgm:pt modelId="{BD6DFD49-75DB-4943-8DE9-A21178136D98}" type="pres">
      <dgm:prSet presAssocID="{79321F06-441B-49AA-891A-31B7B6DD52AC}" presName="compNode" presStyleCnt="0"/>
      <dgm:spPr/>
    </dgm:pt>
    <dgm:pt modelId="{24D7CF32-FC6C-4748-BBFB-BD3CAF72C60B}" type="pres">
      <dgm:prSet presAssocID="{79321F06-441B-49AA-891A-31B7B6DD52AC}" presName="bgRect" presStyleLbl="bgShp" presStyleIdx="3" presStyleCnt="6"/>
      <dgm:spPr/>
    </dgm:pt>
    <dgm:pt modelId="{1A5A7960-10DD-4BF8-B772-407FFE06DF95}" type="pres">
      <dgm:prSet presAssocID="{79321F06-441B-49AA-891A-31B7B6DD52A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126DFDA-311C-427D-8F2F-C5E66E6FE958}" type="pres">
      <dgm:prSet presAssocID="{79321F06-441B-49AA-891A-31B7B6DD52AC}" presName="spaceRect" presStyleCnt="0"/>
      <dgm:spPr/>
    </dgm:pt>
    <dgm:pt modelId="{592AAAD1-2F47-447A-ADC3-C2B36B1FCA55}" type="pres">
      <dgm:prSet presAssocID="{79321F06-441B-49AA-891A-31B7B6DD52AC}" presName="parTx" presStyleLbl="revTx" presStyleIdx="3" presStyleCnt="6">
        <dgm:presLayoutVars>
          <dgm:chMax val="0"/>
          <dgm:chPref val="0"/>
        </dgm:presLayoutVars>
      </dgm:prSet>
      <dgm:spPr/>
    </dgm:pt>
    <dgm:pt modelId="{EA4D750C-C492-44BB-A487-EBD724549700}" type="pres">
      <dgm:prSet presAssocID="{526BE1C7-AD3A-4543-B67D-8DE28496FE72}" presName="sibTrans" presStyleCnt="0"/>
      <dgm:spPr/>
    </dgm:pt>
    <dgm:pt modelId="{426BE54F-DCD7-47DD-8FC2-6E521AF694E8}" type="pres">
      <dgm:prSet presAssocID="{362F2FAD-C5DF-458A-9539-16FDF8BF450F}" presName="compNode" presStyleCnt="0"/>
      <dgm:spPr/>
    </dgm:pt>
    <dgm:pt modelId="{666E2735-CA78-4D3B-9578-E51196DA70D9}" type="pres">
      <dgm:prSet presAssocID="{362F2FAD-C5DF-458A-9539-16FDF8BF450F}" presName="bgRect" presStyleLbl="bgShp" presStyleIdx="4" presStyleCnt="6"/>
      <dgm:spPr/>
    </dgm:pt>
    <dgm:pt modelId="{3FA6C01F-8168-4711-B087-BDCE72097D44}" type="pres">
      <dgm:prSet presAssocID="{362F2FAD-C5DF-458A-9539-16FDF8BF450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9854D06F-30BB-4075-8695-D112DD2A0F9E}" type="pres">
      <dgm:prSet presAssocID="{362F2FAD-C5DF-458A-9539-16FDF8BF450F}" presName="spaceRect" presStyleCnt="0"/>
      <dgm:spPr/>
    </dgm:pt>
    <dgm:pt modelId="{64F2101E-37B6-4A91-8969-9CAE8E240584}" type="pres">
      <dgm:prSet presAssocID="{362F2FAD-C5DF-458A-9539-16FDF8BF450F}" presName="parTx" presStyleLbl="revTx" presStyleIdx="4" presStyleCnt="6">
        <dgm:presLayoutVars>
          <dgm:chMax val="0"/>
          <dgm:chPref val="0"/>
        </dgm:presLayoutVars>
      </dgm:prSet>
      <dgm:spPr/>
    </dgm:pt>
    <dgm:pt modelId="{FB2EE507-96E0-48EB-8595-80DCEA9B248E}" type="pres">
      <dgm:prSet presAssocID="{27C378C9-D0E0-449D-BCE9-9918CB1C5382}" presName="sibTrans" presStyleCnt="0"/>
      <dgm:spPr/>
    </dgm:pt>
    <dgm:pt modelId="{1D689B0F-01EC-4228-B193-06986BAC4AC0}" type="pres">
      <dgm:prSet presAssocID="{49D90748-9C75-4EDF-9FF6-39FB56895D3E}" presName="compNode" presStyleCnt="0"/>
      <dgm:spPr/>
    </dgm:pt>
    <dgm:pt modelId="{1B466F9E-EE2C-4F8C-B2EE-0427D8DB34C2}" type="pres">
      <dgm:prSet presAssocID="{49D90748-9C75-4EDF-9FF6-39FB56895D3E}" presName="bgRect" presStyleLbl="bgShp" presStyleIdx="5" presStyleCnt="6"/>
      <dgm:spPr/>
    </dgm:pt>
    <dgm:pt modelId="{3A8C03A0-3919-44AB-B03C-4D473190151D}" type="pres">
      <dgm:prSet presAssocID="{49D90748-9C75-4EDF-9FF6-39FB56895D3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D1770DF-61D6-416C-9FF2-9A76C044944B}" type="pres">
      <dgm:prSet presAssocID="{49D90748-9C75-4EDF-9FF6-39FB56895D3E}" presName="spaceRect" presStyleCnt="0"/>
      <dgm:spPr/>
    </dgm:pt>
    <dgm:pt modelId="{450821D5-1256-4458-8590-FE93415F8374}" type="pres">
      <dgm:prSet presAssocID="{49D90748-9C75-4EDF-9FF6-39FB56895D3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8D5F926-0AFE-4181-956A-7E3A94F55679}" type="presOf" srcId="{E24A9B55-7DBC-49B8-9512-260BE56206CE}" destId="{3B66BFF7-840C-4EEC-926A-DEF1B410FD5A}" srcOrd="0" destOrd="0" presId="urn:microsoft.com/office/officeart/2018/2/layout/IconVerticalSolidList"/>
    <dgm:cxn modelId="{D5165637-F03B-4A1B-9A95-6929D064DA83}" srcId="{A1C00B14-1898-4427-B3E7-C69B7CF66988}" destId="{79321F06-441B-49AA-891A-31B7B6DD52AC}" srcOrd="3" destOrd="0" parTransId="{AEA32CD4-6485-40FD-A477-54146CA04DEE}" sibTransId="{526BE1C7-AD3A-4543-B67D-8DE28496FE72}"/>
    <dgm:cxn modelId="{89F1DB3A-7C19-488D-BEE9-1825D7F89718}" srcId="{A1C00B14-1898-4427-B3E7-C69B7CF66988}" destId="{B1A3F17A-670A-487A-95D6-A18278939AC0}" srcOrd="1" destOrd="0" parTransId="{38C41431-F718-40F7-B5ED-11183A64176C}" sibTransId="{278EEEF4-E038-416B-BEC7-E5F45EC73C13}"/>
    <dgm:cxn modelId="{9D746C40-20C7-40CE-954F-285B5F487C86}" type="presOf" srcId="{B1A3F17A-670A-487A-95D6-A18278939AC0}" destId="{35C810EE-2820-4A16-BB8B-B0FF159B569B}" srcOrd="0" destOrd="0" presId="urn:microsoft.com/office/officeart/2018/2/layout/IconVerticalSolidList"/>
    <dgm:cxn modelId="{9D47895D-7DB8-4976-8C4B-6536F38181CC}" srcId="{A1C00B14-1898-4427-B3E7-C69B7CF66988}" destId="{49D90748-9C75-4EDF-9FF6-39FB56895D3E}" srcOrd="5" destOrd="0" parTransId="{F9069F82-1E47-4BFC-A698-987668B9FDF0}" sibTransId="{923E47BA-F244-4E90-95AB-0B2D7D0FE1A8}"/>
    <dgm:cxn modelId="{4F0D7D67-98B9-4055-A85E-1CD77E0CD94C}" type="presOf" srcId="{A1C00B14-1898-4427-B3E7-C69B7CF66988}" destId="{B981DA8F-EBE6-4872-89DC-398E0A74BC8A}" srcOrd="0" destOrd="0" presId="urn:microsoft.com/office/officeart/2018/2/layout/IconVerticalSolidList"/>
    <dgm:cxn modelId="{85F5C889-29E7-460C-A6C3-6AD7E43E5919}" type="presOf" srcId="{E3D80E55-A8CA-4B9B-8C19-EB56CE8D4691}" destId="{F67E244D-1270-430E-98F7-488B2D550ECD}" srcOrd="0" destOrd="0" presId="urn:microsoft.com/office/officeart/2018/2/layout/IconVerticalSolidList"/>
    <dgm:cxn modelId="{C3014C8E-2C88-4F10-8995-36A3360D9A4B}" srcId="{A1C00B14-1898-4427-B3E7-C69B7CF66988}" destId="{E3D80E55-A8CA-4B9B-8C19-EB56CE8D4691}" srcOrd="2" destOrd="0" parTransId="{082EFE4B-F2A6-40CC-A13D-F00E063B4139}" sibTransId="{F69282E3-6EA0-4B06-9924-A5681AE91E7C}"/>
    <dgm:cxn modelId="{B71BEF9B-18D5-48DF-9AB3-074DC3B8D9D1}" srcId="{A1C00B14-1898-4427-B3E7-C69B7CF66988}" destId="{E24A9B55-7DBC-49B8-9512-260BE56206CE}" srcOrd="0" destOrd="0" parTransId="{C61A8FC9-FE3D-47DF-B9A3-D31F796264F5}" sibTransId="{DEE42B7F-154D-4D32-BDD3-2CC540966FE1}"/>
    <dgm:cxn modelId="{0205349F-9D22-4FEA-A19D-283AB406E9F8}" type="presOf" srcId="{49D90748-9C75-4EDF-9FF6-39FB56895D3E}" destId="{450821D5-1256-4458-8590-FE93415F8374}" srcOrd="0" destOrd="0" presId="urn:microsoft.com/office/officeart/2018/2/layout/IconVerticalSolidList"/>
    <dgm:cxn modelId="{725ADCA9-55D1-42A2-B773-922F87F2557D}" type="presOf" srcId="{79321F06-441B-49AA-891A-31B7B6DD52AC}" destId="{592AAAD1-2F47-447A-ADC3-C2B36B1FCA55}" srcOrd="0" destOrd="0" presId="urn:microsoft.com/office/officeart/2018/2/layout/IconVerticalSolidList"/>
    <dgm:cxn modelId="{68AC00B2-EA6E-4F8C-A7FD-833B24CEB5D3}" type="presOf" srcId="{362F2FAD-C5DF-458A-9539-16FDF8BF450F}" destId="{64F2101E-37B6-4A91-8969-9CAE8E240584}" srcOrd="0" destOrd="0" presId="urn:microsoft.com/office/officeart/2018/2/layout/IconVerticalSolidList"/>
    <dgm:cxn modelId="{4C53C6F7-08FB-4DE7-9CCE-F1AB7363C6A8}" srcId="{A1C00B14-1898-4427-B3E7-C69B7CF66988}" destId="{362F2FAD-C5DF-458A-9539-16FDF8BF450F}" srcOrd="4" destOrd="0" parTransId="{DB06F8F7-55A4-4301-9A03-32FF30C76C9A}" sibTransId="{27C378C9-D0E0-449D-BCE9-9918CB1C5382}"/>
    <dgm:cxn modelId="{0E1648BA-170E-43A1-970D-DCF2E928499E}" type="presParOf" srcId="{B981DA8F-EBE6-4872-89DC-398E0A74BC8A}" destId="{990E9C75-611E-4BFD-81B8-558A1223810D}" srcOrd="0" destOrd="0" presId="urn:microsoft.com/office/officeart/2018/2/layout/IconVerticalSolidList"/>
    <dgm:cxn modelId="{02D67932-4471-4266-AE74-78938F656336}" type="presParOf" srcId="{990E9C75-611E-4BFD-81B8-558A1223810D}" destId="{6ED40233-E8FE-4A3D-A9C5-E7F81AFE78ED}" srcOrd="0" destOrd="0" presId="urn:microsoft.com/office/officeart/2018/2/layout/IconVerticalSolidList"/>
    <dgm:cxn modelId="{5A84D12A-21FA-41FD-BDB5-64A85F60A9CA}" type="presParOf" srcId="{990E9C75-611E-4BFD-81B8-558A1223810D}" destId="{68A8300B-22F1-48FF-B853-989F40E20B89}" srcOrd="1" destOrd="0" presId="urn:microsoft.com/office/officeart/2018/2/layout/IconVerticalSolidList"/>
    <dgm:cxn modelId="{B4634940-8D74-4CC3-9176-BD1629C82437}" type="presParOf" srcId="{990E9C75-611E-4BFD-81B8-558A1223810D}" destId="{4CF1D836-99A8-4C16-85E1-7E3C279977CF}" srcOrd="2" destOrd="0" presId="urn:microsoft.com/office/officeart/2018/2/layout/IconVerticalSolidList"/>
    <dgm:cxn modelId="{A0D0B8DD-8031-4625-B5DA-FDD722DFD5B7}" type="presParOf" srcId="{990E9C75-611E-4BFD-81B8-558A1223810D}" destId="{3B66BFF7-840C-4EEC-926A-DEF1B410FD5A}" srcOrd="3" destOrd="0" presId="urn:microsoft.com/office/officeart/2018/2/layout/IconVerticalSolidList"/>
    <dgm:cxn modelId="{A4F85704-29C6-4FAB-8183-EAF514138637}" type="presParOf" srcId="{B981DA8F-EBE6-4872-89DC-398E0A74BC8A}" destId="{2821EA9B-D7A9-49C5-A9E3-314E8DCEA1D4}" srcOrd="1" destOrd="0" presId="urn:microsoft.com/office/officeart/2018/2/layout/IconVerticalSolidList"/>
    <dgm:cxn modelId="{12F48814-0DBB-4839-9226-E18B5C4ABBDD}" type="presParOf" srcId="{B981DA8F-EBE6-4872-89DC-398E0A74BC8A}" destId="{7FFCD879-0BBC-49C9-8FBB-492E8F0AC20C}" srcOrd="2" destOrd="0" presId="urn:microsoft.com/office/officeart/2018/2/layout/IconVerticalSolidList"/>
    <dgm:cxn modelId="{82736AFE-78DC-4603-805D-2CAC8B333370}" type="presParOf" srcId="{7FFCD879-0BBC-49C9-8FBB-492E8F0AC20C}" destId="{8828A0E7-8D5C-498A-810B-3AF32E42D9B2}" srcOrd="0" destOrd="0" presId="urn:microsoft.com/office/officeart/2018/2/layout/IconVerticalSolidList"/>
    <dgm:cxn modelId="{68082EB0-AA12-4F14-ACE9-C01ED7C69341}" type="presParOf" srcId="{7FFCD879-0BBC-49C9-8FBB-492E8F0AC20C}" destId="{9389BE19-F2A1-4F89-BCBB-70F61DDF6677}" srcOrd="1" destOrd="0" presId="urn:microsoft.com/office/officeart/2018/2/layout/IconVerticalSolidList"/>
    <dgm:cxn modelId="{1EE440A9-B8FC-48B3-8D84-9A823B5FF9D3}" type="presParOf" srcId="{7FFCD879-0BBC-49C9-8FBB-492E8F0AC20C}" destId="{4580DF9F-427A-402A-B015-8012EB45B1A3}" srcOrd="2" destOrd="0" presId="urn:microsoft.com/office/officeart/2018/2/layout/IconVerticalSolidList"/>
    <dgm:cxn modelId="{9E7582D5-8057-459A-A790-D599A1D0685B}" type="presParOf" srcId="{7FFCD879-0BBC-49C9-8FBB-492E8F0AC20C}" destId="{35C810EE-2820-4A16-BB8B-B0FF159B569B}" srcOrd="3" destOrd="0" presId="urn:microsoft.com/office/officeart/2018/2/layout/IconVerticalSolidList"/>
    <dgm:cxn modelId="{9332FA07-A67E-40B1-8C2B-61FA620E98A8}" type="presParOf" srcId="{B981DA8F-EBE6-4872-89DC-398E0A74BC8A}" destId="{D9E3FADB-E795-4ACD-BA8A-409158ED41CC}" srcOrd="3" destOrd="0" presId="urn:microsoft.com/office/officeart/2018/2/layout/IconVerticalSolidList"/>
    <dgm:cxn modelId="{F27435CE-A612-4D97-93D8-693F3124428F}" type="presParOf" srcId="{B981DA8F-EBE6-4872-89DC-398E0A74BC8A}" destId="{4F8059F6-1EB1-4F60-917B-F3A87067DB3A}" srcOrd="4" destOrd="0" presId="urn:microsoft.com/office/officeart/2018/2/layout/IconVerticalSolidList"/>
    <dgm:cxn modelId="{C83F7FEE-A010-407C-BE3A-C6ECB9D176FF}" type="presParOf" srcId="{4F8059F6-1EB1-4F60-917B-F3A87067DB3A}" destId="{D0783A6D-DF42-4B66-BD94-6DDB0AC28C9D}" srcOrd="0" destOrd="0" presId="urn:microsoft.com/office/officeart/2018/2/layout/IconVerticalSolidList"/>
    <dgm:cxn modelId="{9847942E-BC6F-47EE-9941-73A21F491CF1}" type="presParOf" srcId="{4F8059F6-1EB1-4F60-917B-F3A87067DB3A}" destId="{12CEF199-53BA-4F76-82F2-184421E764F6}" srcOrd="1" destOrd="0" presId="urn:microsoft.com/office/officeart/2018/2/layout/IconVerticalSolidList"/>
    <dgm:cxn modelId="{8137A8DB-4EC1-4235-9EF3-8C3FE86B2045}" type="presParOf" srcId="{4F8059F6-1EB1-4F60-917B-F3A87067DB3A}" destId="{BB1B7884-0E78-412B-B9ED-2CF01824FF08}" srcOrd="2" destOrd="0" presId="urn:microsoft.com/office/officeart/2018/2/layout/IconVerticalSolidList"/>
    <dgm:cxn modelId="{ACC2C7EE-98A3-467A-8B1C-5B26DAAA4750}" type="presParOf" srcId="{4F8059F6-1EB1-4F60-917B-F3A87067DB3A}" destId="{F67E244D-1270-430E-98F7-488B2D550ECD}" srcOrd="3" destOrd="0" presId="urn:microsoft.com/office/officeart/2018/2/layout/IconVerticalSolidList"/>
    <dgm:cxn modelId="{F2F5C397-7816-41EF-9DCE-6F1A434EBFAE}" type="presParOf" srcId="{B981DA8F-EBE6-4872-89DC-398E0A74BC8A}" destId="{9B9F131D-7AD5-4C7C-B748-5605856152E9}" srcOrd="5" destOrd="0" presId="urn:microsoft.com/office/officeart/2018/2/layout/IconVerticalSolidList"/>
    <dgm:cxn modelId="{0D5D0E21-B432-4B72-95F1-C1687DCD26DA}" type="presParOf" srcId="{B981DA8F-EBE6-4872-89DC-398E0A74BC8A}" destId="{BD6DFD49-75DB-4943-8DE9-A21178136D98}" srcOrd="6" destOrd="0" presId="urn:microsoft.com/office/officeart/2018/2/layout/IconVerticalSolidList"/>
    <dgm:cxn modelId="{A4330D6B-A10A-4E98-BD0B-66D0D14610FC}" type="presParOf" srcId="{BD6DFD49-75DB-4943-8DE9-A21178136D98}" destId="{24D7CF32-FC6C-4748-BBFB-BD3CAF72C60B}" srcOrd="0" destOrd="0" presId="urn:microsoft.com/office/officeart/2018/2/layout/IconVerticalSolidList"/>
    <dgm:cxn modelId="{C7635C0B-4E19-4CC5-B681-14FDC1B837C0}" type="presParOf" srcId="{BD6DFD49-75DB-4943-8DE9-A21178136D98}" destId="{1A5A7960-10DD-4BF8-B772-407FFE06DF95}" srcOrd="1" destOrd="0" presId="urn:microsoft.com/office/officeart/2018/2/layout/IconVerticalSolidList"/>
    <dgm:cxn modelId="{E0525CA6-8E74-4960-9216-EF3885A78231}" type="presParOf" srcId="{BD6DFD49-75DB-4943-8DE9-A21178136D98}" destId="{0126DFDA-311C-427D-8F2F-C5E66E6FE958}" srcOrd="2" destOrd="0" presId="urn:microsoft.com/office/officeart/2018/2/layout/IconVerticalSolidList"/>
    <dgm:cxn modelId="{3C4207D2-3E71-4A4A-B0A8-53764437B3B7}" type="presParOf" srcId="{BD6DFD49-75DB-4943-8DE9-A21178136D98}" destId="{592AAAD1-2F47-447A-ADC3-C2B36B1FCA55}" srcOrd="3" destOrd="0" presId="urn:microsoft.com/office/officeart/2018/2/layout/IconVerticalSolidList"/>
    <dgm:cxn modelId="{E1C9CF9D-33A2-4A0C-B1F4-D11E3BEDA275}" type="presParOf" srcId="{B981DA8F-EBE6-4872-89DC-398E0A74BC8A}" destId="{EA4D750C-C492-44BB-A487-EBD724549700}" srcOrd="7" destOrd="0" presId="urn:microsoft.com/office/officeart/2018/2/layout/IconVerticalSolidList"/>
    <dgm:cxn modelId="{95FCEE10-46C2-4525-B5D7-EFDBC42D9A1D}" type="presParOf" srcId="{B981DA8F-EBE6-4872-89DC-398E0A74BC8A}" destId="{426BE54F-DCD7-47DD-8FC2-6E521AF694E8}" srcOrd="8" destOrd="0" presId="urn:microsoft.com/office/officeart/2018/2/layout/IconVerticalSolidList"/>
    <dgm:cxn modelId="{FCB41F44-973F-431E-9E09-C2047917EBEC}" type="presParOf" srcId="{426BE54F-DCD7-47DD-8FC2-6E521AF694E8}" destId="{666E2735-CA78-4D3B-9578-E51196DA70D9}" srcOrd="0" destOrd="0" presId="urn:microsoft.com/office/officeart/2018/2/layout/IconVerticalSolidList"/>
    <dgm:cxn modelId="{008EE580-4D78-4689-80C6-C5FC80D38351}" type="presParOf" srcId="{426BE54F-DCD7-47DD-8FC2-6E521AF694E8}" destId="{3FA6C01F-8168-4711-B087-BDCE72097D44}" srcOrd="1" destOrd="0" presId="urn:microsoft.com/office/officeart/2018/2/layout/IconVerticalSolidList"/>
    <dgm:cxn modelId="{B6253354-4631-48B5-A064-978F34DCCBAD}" type="presParOf" srcId="{426BE54F-DCD7-47DD-8FC2-6E521AF694E8}" destId="{9854D06F-30BB-4075-8695-D112DD2A0F9E}" srcOrd="2" destOrd="0" presId="urn:microsoft.com/office/officeart/2018/2/layout/IconVerticalSolidList"/>
    <dgm:cxn modelId="{02DAD2E1-7EF5-4C95-9898-31ED92ACA260}" type="presParOf" srcId="{426BE54F-DCD7-47DD-8FC2-6E521AF694E8}" destId="{64F2101E-37B6-4A91-8969-9CAE8E240584}" srcOrd="3" destOrd="0" presId="urn:microsoft.com/office/officeart/2018/2/layout/IconVerticalSolidList"/>
    <dgm:cxn modelId="{00F6BF17-B4C5-4390-BECF-B27699C77098}" type="presParOf" srcId="{B981DA8F-EBE6-4872-89DC-398E0A74BC8A}" destId="{FB2EE507-96E0-48EB-8595-80DCEA9B248E}" srcOrd="9" destOrd="0" presId="urn:microsoft.com/office/officeart/2018/2/layout/IconVerticalSolidList"/>
    <dgm:cxn modelId="{0D88C996-3B2A-4053-99BC-165BC98E0D00}" type="presParOf" srcId="{B981DA8F-EBE6-4872-89DC-398E0A74BC8A}" destId="{1D689B0F-01EC-4228-B193-06986BAC4AC0}" srcOrd="10" destOrd="0" presId="urn:microsoft.com/office/officeart/2018/2/layout/IconVerticalSolidList"/>
    <dgm:cxn modelId="{3A18BAC9-062F-4DC7-ABAA-76A5B6A56C3C}" type="presParOf" srcId="{1D689B0F-01EC-4228-B193-06986BAC4AC0}" destId="{1B466F9E-EE2C-4F8C-B2EE-0427D8DB34C2}" srcOrd="0" destOrd="0" presId="urn:microsoft.com/office/officeart/2018/2/layout/IconVerticalSolidList"/>
    <dgm:cxn modelId="{9AF26296-6DF7-4BC3-9CF5-54DCDB99B1C4}" type="presParOf" srcId="{1D689B0F-01EC-4228-B193-06986BAC4AC0}" destId="{3A8C03A0-3919-44AB-B03C-4D473190151D}" srcOrd="1" destOrd="0" presId="urn:microsoft.com/office/officeart/2018/2/layout/IconVerticalSolidList"/>
    <dgm:cxn modelId="{BA68F1DB-232D-4924-9C50-E73C35D985F1}" type="presParOf" srcId="{1D689B0F-01EC-4228-B193-06986BAC4AC0}" destId="{BD1770DF-61D6-416C-9FF2-9A76C044944B}" srcOrd="2" destOrd="0" presId="urn:microsoft.com/office/officeart/2018/2/layout/IconVerticalSolidList"/>
    <dgm:cxn modelId="{7F3DD52E-F71C-41A9-AB60-E6A01325CDF2}" type="presParOf" srcId="{1D689B0F-01EC-4228-B193-06986BAC4AC0}" destId="{450821D5-1256-4458-8590-FE93415F83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40233-E8FE-4A3D-A9C5-E7F81AFE78ED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8A8300B-22F1-48FF-B853-989F40E20B89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66BFF7-840C-4EEC-926A-DEF1B410FD5A}">
      <dsp:nvSpPr>
        <dsp:cNvPr id="0" name=""/>
        <dsp:cNvSpPr/>
      </dsp:nvSpPr>
      <dsp:spPr>
        <a:xfrm>
          <a:off x="692764" y="1407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 (try to answer what it is, why it is,  and what is  (are) existing problems, why the problem is so important to discuss; may cite in the footer)</a:t>
          </a:r>
        </a:p>
      </dsp:txBody>
      <dsp:txXfrm>
        <a:off x="692764" y="1407"/>
        <a:ext cx="9822835" cy="599796"/>
      </dsp:txXfrm>
    </dsp:sp>
    <dsp:sp modelId="{8828A0E7-8D5C-498A-810B-3AF32E42D9B2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89BE19-F2A1-4F89-BCBB-70F61DDF6677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C810EE-2820-4A16-BB8B-B0FF159B569B}">
      <dsp:nvSpPr>
        <dsp:cNvPr id="0" name=""/>
        <dsp:cNvSpPr/>
      </dsp:nvSpPr>
      <dsp:spPr>
        <a:xfrm>
          <a:off x="692764" y="751152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Motivation &amp; Contributions</a:t>
          </a:r>
        </a:p>
      </dsp:txBody>
      <dsp:txXfrm>
        <a:off x="692764" y="751152"/>
        <a:ext cx="9822835" cy="599796"/>
      </dsp:txXfrm>
    </dsp:sp>
    <dsp:sp modelId="{D0783A6D-DF42-4B66-BD94-6DDB0AC28C9D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2CEF199-53BA-4F76-82F2-184421E764F6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7E244D-1270-430E-98F7-488B2D550ECD}">
      <dsp:nvSpPr>
        <dsp:cNvPr id="0" name=""/>
        <dsp:cNvSpPr/>
      </dsp:nvSpPr>
      <dsp:spPr>
        <a:xfrm>
          <a:off x="692764" y="150089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Proposed System Model</a:t>
          </a:r>
        </a:p>
      </dsp:txBody>
      <dsp:txXfrm>
        <a:off x="692764" y="1500898"/>
        <a:ext cx="9822835" cy="599796"/>
      </dsp:txXfrm>
    </dsp:sp>
    <dsp:sp modelId="{24D7CF32-FC6C-4748-BBFB-BD3CAF72C60B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5A7960-10DD-4BF8-B772-407FFE06DF95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2AAAD1-2F47-447A-ADC3-C2B36B1FCA55}">
      <dsp:nvSpPr>
        <dsp:cNvPr id="0" name=""/>
        <dsp:cNvSpPr/>
      </dsp:nvSpPr>
      <dsp:spPr>
        <a:xfrm>
          <a:off x="692764" y="2250643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Results and Discussion</a:t>
          </a:r>
        </a:p>
      </dsp:txBody>
      <dsp:txXfrm>
        <a:off x="692764" y="2250643"/>
        <a:ext cx="9822835" cy="599796"/>
      </dsp:txXfrm>
    </dsp:sp>
    <dsp:sp modelId="{666E2735-CA78-4D3B-9578-E51196DA70D9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A6C01F-8168-4711-B087-BDCE72097D44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F2101E-37B6-4A91-8969-9CAE8E240584}">
      <dsp:nvSpPr>
        <dsp:cNvPr id="0" name=""/>
        <dsp:cNvSpPr/>
      </dsp:nvSpPr>
      <dsp:spPr>
        <a:xfrm>
          <a:off x="692764" y="300038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692764" y="3000388"/>
        <a:ext cx="9822835" cy="599796"/>
      </dsp:txXfrm>
    </dsp:sp>
    <dsp:sp modelId="{1B466F9E-EE2C-4F8C-B2EE-0427D8DB34C2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8C03A0-3919-44AB-B03C-4D473190151D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0821D5-1256-4458-8590-FE93415F8374}">
      <dsp:nvSpPr>
        <dsp:cNvPr id="0" name=""/>
        <dsp:cNvSpPr/>
      </dsp:nvSpPr>
      <dsp:spPr>
        <a:xfrm>
          <a:off x="692764" y="3750134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Reference</a:t>
          </a:r>
        </a:p>
      </dsp:txBody>
      <dsp:txXfrm>
        <a:off x="692764" y="3750134"/>
        <a:ext cx="9822835" cy="599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34D7D-382B-4E04-AFC5-53E0375D9FB6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3FBDD-3EFC-42F9-833C-52E1A90E77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925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3FBDD-3EFC-42F9-833C-52E1A90E771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786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3AD2-8C4A-9821-AAAC-7E103E855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C905DD-8278-F9B5-E6CA-F4F9F52E1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B601A-E7ED-CB8E-EF2F-C6BC812A9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CFDC-8ACB-436C-8AA1-D7A53CB73F5C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FE0A5-AF03-073D-0DCF-DF928A32F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9D731-B10F-C233-A271-0F846598C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606F-A890-40C9-9B32-5BB465099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231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36283-85B9-AC00-0E4F-20E27C5D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59364C-06F5-6E60-89F6-BE3D3CD1C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8B14D-5107-01B3-115B-E1FB801EB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CFDC-8ACB-436C-8AA1-D7A53CB73F5C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BEF9E-2ECE-FDD3-3DF1-06ADF338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59C63-8F45-E0A1-2618-05D2A98C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606F-A890-40C9-9B32-5BB465099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032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9FE5C0-89AA-EAA6-CE5D-8DE05E1541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E9EA8-6033-A9D4-F937-E051CD083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7451C-7A4C-8AF7-A61A-671DE2EBD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CFDC-8ACB-436C-8AA1-D7A53CB73F5C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A0A70-B8A1-54DF-B5BA-0FB755B28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D3DB8-D4A2-AF2E-7109-8AEA85E7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606F-A890-40C9-9B32-5BB465099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64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918EB-B113-72FA-BDB5-1534D686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43801-B6E1-9603-C7C3-6CA1B73E7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9EAC3-14CE-5AED-EBBA-524E389C4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CFDC-8ACB-436C-8AA1-D7A53CB73F5C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A116E-C9C6-A170-195A-12C69AC83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E9DFF-8E44-CFA0-9AFD-830BE00E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606F-A890-40C9-9B32-5BB465099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94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1376-5A2E-6677-4087-F28D6F503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9898D-0B77-32E8-5442-325E468C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058CC-ABCE-B78D-B8C7-C265C0133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CFDC-8ACB-436C-8AA1-D7A53CB73F5C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76DED-79CE-EA5E-6C63-9CF273724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DE22-0795-65D4-1184-06E2E3511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606F-A890-40C9-9B32-5BB465099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20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71A1-1674-52C8-ECD4-92A934722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B2A5E-3929-3271-AC24-DF4F4C7D4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4B36B7-607B-853B-F7DF-4BDA36D39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E313F-EC56-15C2-596E-733070BE8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CFDC-8ACB-436C-8AA1-D7A53CB73F5C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90433-FB9E-9DE0-9B31-41B9260C8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19218-F270-121B-1B4D-D93A8D83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606F-A890-40C9-9B32-5BB465099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47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D2BC-0C65-28B8-E5E3-456B3B41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3D9D8-BE10-9455-7209-A9B039231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03B2E2-CFD2-F1D3-B465-F4E980D3D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6332C1-1C50-08F9-1F10-E511030B8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5FB9B-F2E2-7881-D3D3-EF0473595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FF4199-B492-4C34-9D0F-5953D38B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CFDC-8ACB-436C-8AA1-D7A53CB73F5C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0326D4-E240-8193-7ED4-3102E9B4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9AB64-DDC5-BB23-E175-EF8B1CB1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606F-A890-40C9-9B32-5BB465099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20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139C-CE67-82AE-954A-6185AF9E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9AE0E0-EE7B-F153-2702-C2CA5E010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CFDC-8ACB-436C-8AA1-D7A53CB73F5C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1824A-E2F0-CB58-19FC-7B918942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E26FC-CD2E-7DEC-AFD1-BA69CF605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606F-A890-40C9-9B32-5BB465099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62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76821F-98EF-7E46-8A33-973D9AEE0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CFDC-8ACB-436C-8AA1-D7A53CB73F5C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D3029-5B0D-1739-FD6F-E4D7F8FB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E61D0-197D-B2B2-49DD-E37C54B6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606F-A890-40C9-9B32-5BB465099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07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E689-EB6F-CFF6-84D9-949B4DE2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E6BAE-3DC6-A03E-B4D6-46C99E634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F4DCF4-FDD7-97A2-758A-B3252E5EC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8CBDE6-2D92-DACF-17A5-F997EF8CC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CFDC-8ACB-436C-8AA1-D7A53CB73F5C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47FFD-6C20-30CE-9760-FD39F0145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1A678-F8D2-AAB7-14A7-DEE217DC1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606F-A890-40C9-9B32-5BB465099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05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D9DC-5F58-7025-893F-1DAFB6E6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3EC55B-420A-3B1E-A68A-7E3AADA8A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CBD78-2057-5A67-5000-9E0D5B3FE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FB661-0ABE-74F8-2444-4429D24CA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CFDC-8ACB-436C-8AA1-D7A53CB73F5C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A8186-798B-531D-D910-29870272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27543-963E-82A2-BF04-B84736486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B606F-A890-40C9-9B32-5BB465099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82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15DCBB-6F10-ED9A-9075-252DD0BF1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586F1-754D-953B-56D9-8D39C11F1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2AA8E-E7FC-649F-E159-A0E498534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45CFDC-8ACB-436C-8AA1-D7A53CB73F5C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6950-29F4-F30B-2E7C-793287A71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B3C7C-4A36-7024-ED42-3C90E84B7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1B606F-A890-40C9-9B32-5BB4650992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32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C552714D-0746-516F-8E04-8CD9710DD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4851085"/>
            <a:ext cx="12202174" cy="2020500"/>
            <a:chOff x="0" y="-29768"/>
            <a:chExt cx="12202174" cy="151935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CA41354-436C-9656-0817-56B6CF8CD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7863EEE-38BD-6BC9-BA81-2F33679D3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0A65459-0869-1AF9-758A-0BF65F128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29FF46-934D-281C-4788-4DBBD1732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1155" y="340382"/>
            <a:ext cx="8949690" cy="702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 IEEE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iSSSC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483C19-D74C-6BAB-F2B0-CB88756A2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801" y="1142013"/>
            <a:ext cx="8949689" cy="5046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2025 IEEE 3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Symposium on Sustainable Energy, Signal Processing &amp;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CyberSecurity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77B052-A708-C74F-78C4-27D5A6152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2864" y="2314967"/>
            <a:ext cx="2554872" cy="1690745"/>
          </a:xfrm>
          <a:prstGeom prst="rect">
            <a:avLst/>
          </a:prstGeo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A244468-B6C5-31B2-D3D9-194999B73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8934" y="2314966"/>
            <a:ext cx="2625213" cy="1690746"/>
          </a:xfrm>
          <a:prstGeom prst="rect">
            <a:avLst/>
          </a:prstGeom>
          <a:noFill/>
        </p:spPr>
      </p:pic>
      <p:pic>
        <p:nvPicPr>
          <p:cNvPr id="8" name="Picture 4" descr="Future Archives - GIET University | Odisha | Gunupur">
            <a:extLst>
              <a:ext uri="{FF2B5EF4-FFF2-40B4-BE49-F238E27FC236}">
                <a16:creationId xmlns:a16="http://schemas.microsoft.com/office/drawing/2014/main" id="{9896EF33-D53E-025C-9029-9B7C4F96B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3590" y="2260508"/>
            <a:ext cx="2318144" cy="192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EEE-iSSSC 2025">
            <a:extLst>
              <a:ext uri="{FF2B5EF4-FFF2-40B4-BE49-F238E27FC236}">
                <a16:creationId xmlns:a16="http://schemas.microsoft.com/office/drawing/2014/main" id="{2BAD6A66-FA72-E39F-9434-A393452A74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546" y="143029"/>
            <a:ext cx="1406013" cy="76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 descr="PECTEA 2025">
            <a:extLst>
              <a:ext uri="{FF2B5EF4-FFF2-40B4-BE49-F238E27FC236}">
                <a16:creationId xmlns:a16="http://schemas.microsoft.com/office/drawing/2014/main" id="{A5E7BF9E-3CF7-E17C-3082-225729AF85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6" t="27047" r="9252" b="24555"/>
          <a:stretch/>
        </p:blipFill>
        <p:spPr bwMode="auto">
          <a:xfrm>
            <a:off x="91441" y="32625"/>
            <a:ext cx="1238864" cy="7638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6DFEB3E-6DE8-7160-DA14-35C64272770B}"/>
              </a:ext>
            </a:extLst>
          </p:cNvPr>
          <p:cNvSpPr txBox="1"/>
          <p:nvPr/>
        </p:nvSpPr>
        <p:spPr>
          <a:xfrm>
            <a:off x="986803" y="4964542"/>
            <a:ext cx="105896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Title:</a:t>
            </a:r>
            <a:r>
              <a:rPr lang="en-US" dirty="0" err="1"/>
              <a:t>FusionNet-Vision</a:t>
            </a:r>
            <a:r>
              <a:rPr lang="en-US" dirty="0"/>
              <a:t>: Glaucoma Detection Using Feature-Aware Segmentation and Transparent Classification Layers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ID: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 Name: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Authors:</a:t>
            </a:r>
            <a:r>
              <a:rPr lang="en-IN" dirty="0"/>
              <a:t> </a:t>
            </a:r>
            <a:r>
              <a:rPr lang="en-IN" dirty="0" err="1"/>
              <a:t>Chalicheema</a:t>
            </a:r>
            <a:r>
              <a:rPr lang="en-IN" dirty="0"/>
              <a:t> Rajani, Bhavana Valluri, Bhargavi Ravi, Deepthi Galla, Sireesha Moturi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Affiliation:</a:t>
            </a:r>
            <a:r>
              <a:rPr lang="en-IN" dirty="0" err="1"/>
              <a:t>Narasaraopeta</a:t>
            </a:r>
            <a:r>
              <a:rPr lang="en-IN" dirty="0"/>
              <a:t> Engineering College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91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0E14B-727B-E250-9A06-EA6BC727E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4000" y="1165501"/>
            <a:ext cx="9215120" cy="731520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Explainability (Grad-CAM)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561DC-BB29-6385-DF2E-F6E5FA114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79" y="647021"/>
            <a:ext cx="3657922" cy="552331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6F7845E3-BE5F-3C91-8DBB-9BEF5541B14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901601" y="2767280"/>
            <a:ext cx="91440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Grad-CAM and Grad-CAM++ highlight regions that influenced 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model’s decisions.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clinicians trust and interpret model outputs.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Enhances transparency of deep learning predictions.</a:t>
            </a:r>
          </a:p>
        </p:txBody>
      </p:sp>
      <p:pic>
        <p:nvPicPr>
          <p:cNvPr id="9" name="Picture 8" descr="IEEE-iSSSC 2025">
            <a:extLst>
              <a:ext uri="{FF2B5EF4-FFF2-40B4-BE49-F238E27FC236}">
                <a16:creationId xmlns:a16="http://schemas.microsoft.com/office/drawing/2014/main" id="{0DFA82CB-C7DC-8B8F-540A-5218DD8C77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987" y="41650"/>
            <a:ext cx="1406013" cy="766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014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34EBA5-9702-40F6-3929-2D9DD2B3A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E44DD87-B842-6A2C-4C19-828CE1303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41FE7-ACF2-70D8-55FE-F770114B8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6" y="30671"/>
            <a:ext cx="9688296" cy="853913"/>
          </a:xfrm>
        </p:spPr>
        <p:txBody>
          <a:bodyPr anchor="b">
            <a:normAutofit/>
          </a:bodyPr>
          <a:lstStyle/>
          <a:p>
            <a:pPr marL="279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Conclusion &amp; Future Work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BC3E1B-2D96-9495-0F03-77621D506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6056C1-5074-4528-7D7D-4A4071A54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EEE-iSSSC 2025">
            <a:extLst>
              <a:ext uri="{FF2B5EF4-FFF2-40B4-BE49-F238E27FC236}">
                <a16:creationId xmlns:a16="http://schemas.microsoft.com/office/drawing/2014/main" id="{54FB27CE-D2FC-8675-EAA0-132BC27F68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955" y="148411"/>
            <a:ext cx="1406013" cy="76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759C3F-E636-2717-E35A-B1E4BA50F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07" y="1064907"/>
            <a:ext cx="4948861" cy="4948861"/>
          </a:xfrm>
          <a:prstGeom prst="rect">
            <a:avLst/>
          </a:prstGeom>
        </p:spPr>
      </p:pic>
      <p:sp>
        <p:nvSpPr>
          <p:cNvPr id="15" name="Rectangle 5">
            <a:extLst>
              <a:ext uri="{FF2B5EF4-FFF2-40B4-BE49-F238E27FC236}">
                <a16:creationId xmlns:a16="http://schemas.microsoft.com/office/drawing/2014/main" id="{88C67327-A6F6-6685-AECD-5C25B16059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1014" y="1272917"/>
            <a:ext cx="6582093" cy="385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1800" dirty="0"/>
              <a:t>A hybrid deep learning model was developed for early glaucoma detection.</a:t>
            </a:r>
          </a:p>
          <a:p>
            <a:r>
              <a:rPr lang="en-IN" sz="1800" dirty="0"/>
              <a:t>Combines segmentation (Attention U-Net) and classification (InceptionV3 + </a:t>
            </a:r>
            <a:r>
              <a:rPr lang="en-IN" sz="1800" dirty="0" err="1"/>
              <a:t>CatBoost</a:t>
            </a:r>
            <a:r>
              <a:rPr lang="en-IN" sz="1800" dirty="0"/>
              <a:t>).</a:t>
            </a:r>
          </a:p>
          <a:p>
            <a:r>
              <a:rPr lang="en-IN" sz="1800" dirty="0"/>
              <a:t>Achieves high accuracy and interpretability.</a:t>
            </a:r>
          </a:p>
          <a:p>
            <a:r>
              <a:rPr lang="en-IN" sz="1800" dirty="0"/>
              <a:t>Supports ophthalmologists with automated, explainable decision tools.</a:t>
            </a:r>
          </a:p>
          <a:p>
            <a:r>
              <a:rPr lang="en-IN" sz="1800" dirty="0"/>
              <a:t>Extend to multi-disease eye detection (diabetic retinopathy, cataract).</a:t>
            </a:r>
          </a:p>
          <a:p>
            <a:r>
              <a:rPr lang="en-IN" sz="1800" dirty="0"/>
              <a:t>Include larger, multi-</a:t>
            </a:r>
            <a:r>
              <a:rPr lang="en-IN" sz="1800" dirty="0" err="1"/>
              <a:t>center</a:t>
            </a:r>
            <a:r>
              <a:rPr lang="en-IN" sz="1800" dirty="0"/>
              <a:t> datasets for better generalization.</a:t>
            </a:r>
          </a:p>
          <a:p>
            <a:r>
              <a:rPr lang="en-IN" sz="1800" dirty="0"/>
              <a:t>Optimize the system for mobile or edge devices to enable real-time screening.</a:t>
            </a:r>
          </a:p>
        </p:txBody>
      </p:sp>
    </p:spTree>
    <p:extLst>
      <p:ext uri="{BB962C8B-B14F-4D97-AF65-F5344CB8AC3E}">
        <p14:creationId xmlns:p14="http://schemas.microsoft.com/office/powerpoint/2010/main" val="2687768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65D3C-68A1-57C7-BD68-8A4DDBDD5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7CE12AA-1C03-9E46-DB28-08CBE0A91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12C76-E70A-6E88-EC92-BBA137390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46" y="101729"/>
            <a:ext cx="9688296" cy="782793"/>
          </a:xfrm>
        </p:spPr>
        <p:txBody>
          <a:bodyPr anchor="b">
            <a:normAutofit/>
          </a:bodyPr>
          <a:lstStyle/>
          <a:p>
            <a:pPr marL="279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References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5E2101-2555-E33B-A702-7B6D83A73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356BB5-8463-0225-206F-ABCB43118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EEE-iSSSC 2025">
            <a:extLst>
              <a:ext uri="{FF2B5EF4-FFF2-40B4-BE49-F238E27FC236}">
                <a16:creationId xmlns:a16="http://schemas.microsoft.com/office/drawing/2014/main" id="{1729A5C1-74FA-37BA-9E90-E71444B74E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987" y="14386"/>
            <a:ext cx="1406013" cy="7668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E2E1B837-B137-D244-24F1-8C11DDFC07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04947" y="1487582"/>
            <a:ext cx="726440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Selvaraju et al., “Grad-CAM: Visual Explanations from Deep Networks,” ICCV 2017.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Zedan et al., “Deep Learning for Glaucoma Diagnosis,” Diagnostics, 2023.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Velpula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Sharma, “Pre-trained CNN Fusion Strategy,” Front. Physiol., 2023.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Pascal et al., “Multi-task CNN Model for Glaucoma Detection,” Sci. Rep., 2022.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800" dirty="0"/>
              <a:t>R. </a:t>
            </a:r>
            <a:r>
              <a:rPr lang="en-IN" sz="1800" dirty="0" err="1"/>
              <a:t>Hemelings</a:t>
            </a:r>
            <a:r>
              <a:rPr lang="en-IN" sz="1800" dirty="0"/>
              <a:t>, “Developing a generalizable deep learning model for glaucoma screening,” </a:t>
            </a:r>
            <a:r>
              <a:rPr lang="en-IN" sz="1800" i="1" dirty="0"/>
              <a:t>NPJ Digital Medicine</a:t>
            </a:r>
            <a:r>
              <a:rPr lang="en-IN" sz="1800" dirty="0"/>
              <a:t>, vol. 6, no. 1, p. 45, 2023.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800" dirty="0"/>
              <a:t>M. J. Zedan, M. M. Ahmad, and A. M. Abdel-Hamid, “A comprehensive survey on explainable AI techniques for medical image analysis,” </a:t>
            </a:r>
            <a:r>
              <a:rPr lang="en-IN" sz="1800" i="1" dirty="0"/>
              <a:t>Diagnostics</a:t>
            </a:r>
            <a:r>
              <a:rPr lang="en-IN" sz="1800" dirty="0"/>
              <a:t>, vol. 14, no. 2, p. 310, 2024.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F9A86F-8277-EDFA-6D8D-278774BAD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" y="884522"/>
            <a:ext cx="4850253" cy="48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91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D420BC-BB92-5F38-D0EC-2AA61C051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A8BF324-D5F0-E912-1399-B52BB762E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502915-EEB7-7253-41B1-23D03EC14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52" y="14386"/>
            <a:ext cx="9688296" cy="935193"/>
          </a:xfrm>
        </p:spPr>
        <p:txBody>
          <a:bodyPr anchor="b">
            <a:normAutofit/>
          </a:bodyPr>
          <a:lstStyle/>
          <a:p>
            <a:pPr marL="279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Reviewer Comments Addressed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520D80-9ED4-8584-7740-FE84BCADA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6DF2BD-6B17-41FF-EEA0-EC97FF6BC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EEE-iSSSC 2025">
            <a:extLst>
              <a:ext uri="{FF2B5EF4-FFF2-40B4-BE49-F238E27FC236}">
                <a16:creationId xmlns:a16="http://schemas.microsoft.com/office/drawing/2014/main" id="{698FE7B3-0A8C-66C9-AFFA-4D810F241F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987" y="14386"/>
            <a:ext cx="1406013" cy="76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681995-8758-9E1F-FC8F-5DEB20C31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620" y="949579"/>
            <a:ext cx="4800600" cy="480060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C80EEDC7-5DEB-8687-3C1C-44716BC888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9136" y="2529186"/>
            <a:ext cx="7137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clarity in methodology and dataset description.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evaluation with additional metrics and comparison table.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Added Grad-CAM explainability for transparency in predictions.</a:t>
            </a:r>
          </a:p>
        </p:txBody>
      </p:sp>
    </p:spTree>
    <p:extLst>
      <p:ext uri="{BB962C8B-B14F-4D97-AF65-F5344CB8AC3E}">
        <p14:creationId xmlns:p14="http://schemas.microsoft.com/office/powerpoint/2010/main" val="1992568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5353E-71BB-A44F-54B4-E3E127C69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158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Future Archives - GIET University | Odisha | Gunupur">
            <a:extLst>
              <a:ext uri="{FF2B5EF4-FFF2-40B4-BE49-F238E27FC236}">
                <a16:creationId xmlns:a16="http://schemas.microsoft.com/office/drawing/2014/main" id="{2D5BAE0E-0F08-84DE-3066-AE05EF89A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7" b="23515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BCE52-8982-A32D-4BD8-8DD418608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3" name="Content Placeholder 2">
            <a:extLst>
              <a:ext uri="{FF2B5EF4-FFF2-40B4-BE49-F238E27FC236}">
                <a16:creationId xmlns:a16="http://schemas.microsoft.com/office/drawing/2014/main" id="{7631F7ED-D135-7CCE-B7EB-67B04AC78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90873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5561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285B2-8646-AEDA-0D23-98C44F196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637" y="105234"/>
            <a:ext cx="9688296" cy="864830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A34A278-C48C-D3BF-B494-CF6F0609B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704" y="1667639"/>
            <a:ext cx="673330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Glaucoma is one of the leading causes of permanent blindness worldwide.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damages the optic nerve gradually, often without symptoms (“silent disease”).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diagnosis using retinal fundus images is time-consuming and subjective.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 learning can automate this process and improve early detection accuracy.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aim is to design a reliable, explainable, and accurate system for glaucoma screening.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ECD4DD-D71F-92DD-8F95-AFB7B2BC2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06" y="792265"/>
            <a:ext cx="5182994" cy="5103787"/>
          </a:xfrm>
          <a:prstGeom prst="rect">
            <a:avLst/>
          </a:prstGeom>
        </p:spPr>
      </p:pic>
      <p:pic>
        <p:nvPicPr>
          <p:cNvPr id="11" name="Picture 10" descr="IEEE-iSSSC 2025">
            <a:extLst>
              <a:ext uri="{FF2B5EF4-FFF2-40B4-BE49-F238E27FC236}">
                <a16:creationId xmlns:a16="http://schemas.microsoft.com/office/drawing/2014/main" id="{3AAF6DAA-E239-6924-3C3D-8A4FF18222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427" y="165598"/>
            <a:ext cx="1406013" cy="766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430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6E636-A5B2-1EAA-C50D-F62EB581C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56" y="268654"/>
            <a:ext cx="9688296" cy="874990"/>
          </a:xfrm>
        </p:spPr>
        <p:txBody>
          <a:bodyPr anchor="b">
            <a:normAutofit fontScale="90000"/>
          </a:bodyPr>
          <a:lstStyle/>
          <a:p>
            <a:pPr lvl="0">
              <a:lnSpc>
                <a:spcPct val="160000"/>
              </a:lnSpc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Motivation &amp; Core Contribution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5FFB317-5B99-329E-4EE3-B17E386C51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96466" y="1307222"/>
            <a:ext cx="678026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Manual diagnosis lacks consistency and scalability.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Motivation: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Early, automated, and transparent glaucoma detection helps in prevention.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Contributions: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Two-stage framework combining segmentation and classification.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Attention U-Net (with ResNet50) for optic disc/cup segmentation.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InceptionV3 +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ensemble for final glaucoma classification.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Grad-CAM and Grad-CAM++ for explainable visual reasoning.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AABD7C-2DEE-4AEA-F39B-344DF4C5E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4" y="1143644"/>
            <a:ext cx="4648625" cy="4648625"/>
          </a:xfrm>
          <a:prstGeom prst="rect">
            <a:avLst/>
          </a:prstGeom>
        </p:spPr>
      </p:pic>
      <p:pic>
        <p:nvPicPr>
          <p:cNvPr id="10" name="Picture 9" descr="IEEE-iSSSC 2025">
            <a:extLst>
              <a:ext uri="{FF2B5EF4-FFF2-40B4-BE49-F238E27FC236}">
                <a16:creationId xmlns:a16="http://schemas.microsoft.com/office/drawing/2014/main" id="{AA3554B5-3372-41DF-0D5B-CF9506DA14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637" y="75167"/>
            <a:ext cx="1406013" cy="766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974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48CFE2-EF8B-FF79-F58E-C4356E898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5199817-DE9E-7449-7585-440E56EF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972B1A-26A5-699F-90D3-ED1A3C704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409" y="335782"/>
            <a:ext cx="9688296" cy="766844"/>
          </a:xfrm>
        </p:spPr>
        <p:txBody>
          <a:bodyPr anchor="b">
            <a:normAutofit fontScale="90000"/>
          </a:bodyPr>
          <a:lstStyle/>
          <a:p>
            <a:pPr lvl="0">
              <a:lnSpc>
                <a:spcPct val="16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Literature Review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553278-C897-96FC-2F2D-B52D4923A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BF056B-1E9B-DCC1-7091-DEC92C0A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EEE-iSSSC 2025">
            <a:extLst>
              <a:ext uri="{FF2B5EF4-FFF2-40B4-BE49-F238E27FC236}">
                <a16:creationId xmlns:a16="http://schemas.microsoft.com/office/drawing/2014/main" id="{6CE1A5B9-DD33-247B-5C69-021BA43E8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987" y="14386"/>
            <a:ext cx="1406013" cy="76684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AD7DC66B-D4F7-7DAE-EE1F-968B79F0BE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2154" y="1438408"/>
            <a:ext cx="11305381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researchers have worked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automated glaucoma detection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deep learning methods like CNNs.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Zedan et al. (2023)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gave a detailed review showing that CNNs perform well but often fail to explain their predictions clearly.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Selvaraju et al. (2017)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introduced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Grad-CAM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which helps visualize where a model is focusing in an image.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Chattopadhay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 al. (2018)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improved it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Grad-CAM++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giving clearer attention maps for medical images.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Pascal et al. (2022)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designed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multi-task CNN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segments the optic disc and also classifies glaucoma with high accuracy.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Sreng et al. (2020)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DeepLabv3+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detect optic disc and cup areas and reached over 95% accuracy.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Velpula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Sharma (2023)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combined several pre-trained CNN models like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DenseNet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VGG19 in 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ensemble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improving results for early detection.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Kashyap and Srivastava (2022)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created an improved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U-Net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retinal image segmentation.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Kalaiselvi et al. (2023)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enhance fundus images for better glaucoma detection.</a:t>
            </a:r>
          </a:p>
        </p:txBody>
      </p:sp>
    </p:spTree>
    <p:extLst>
      <p:ext uri="{BB962C8B-B14F-4D97-AF65-F5344CB8AC3E}">
        <p14:creationId xmlns:p14="http://schemas.microsoft.com/office/powerpoint/2010/main" val="3977557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FC0B7D-33C4-EF12-2AB3-BD943D8EF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C4FFF6F-CE43-2282-CB86-892BBCBAC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EED8E-49C3-2CAA-5BD6-FCCFFA8F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655" y="14672"/>
            <a:ext cx="9688296" cy="856964"/>
          </a:xfrm>
        </p:spPr>
        <p:txBody>
          <a:bodyPr anchor="b">
            <a:normAutofit fontScale="90000"/>
          </a:bodyPr>
          <a:lstStyle/>
          <a:p>
            <a:pPr lvl="0">
              <a:lnSpc>
                <a:spcPct val="16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Proposed System Model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4E1D6D-58D9-F76F-1DFA-D23B9824B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F5D451-4F81-0AE9-A7FF-245565B6A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EEE-iSSSC 2025">
            <a:extLst>
              <a:ext uri="{FF2B5EF4-FFF2-40B4-BE49-F238E27FC236}">
                <a16:creationId xmlns:a16="http://schemas.microsoft.com/office/drawing/2014/main" id="{68383026-8464-EC8F-5F64-3369AD918C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987" y="14386"/>
            <a:ext cx="1406013" cy="7668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4C7F229C-90AC-C433-0E84-A615A1386A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2932" y="956330"/>
            <a:ext cx="1121442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Stage 1: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Attention U-Net with ResNet50 encoder segments optic disc and cup.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Stage 2: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InceptionV3 classifier +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CatBoost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ensemble predicts glaucoma       presence.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Explainability: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Grad-CAM visualizations show the model’s focus areas.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Outcome: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Accurate and interpretable glaucoma diagnosis.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C84CFB-DE67-47C5-3D81-AF5C4160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622" y="2862399"/>
            <a:ext cx="4594756" cy="32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26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D2B0-D469-AE46-BE2D-A0865D5B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 &amp;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7D013-E38C-5065-9B68-FF3938CBE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007" y="1880833"/>
            <a:ext cx="10188513" cy="338204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N" b="1" dirty="0"/>
              <a:t>Dataset:</a:t>
            </a:r>
            <a:r>
              <a:rPr lang="en-IN" dirty="0"/>
              <a:t> </a:t>
            </a:r>
            <a:r>
              <a:rPr lang="en-IN" sz="2400" dirty="0"/>
              <a:t>REFUGE (Retinal Fundus Glaucoma Challenge) – 1,200 </a:t>
            </a:r>
            <a:r>
              <a:rPr lang="en-IN" sz="2400" dirty="0" err="1"/>
              <a:t>labeled</a:t>
            </a:r>
            <a:r>
              <a:rPr lang="en-IN" sz="2400" dirty="0"/>
              <a:t> fundus images</a:t>
            </a:r>
          </a:p>
          <a:p>
            <a:pPr lvl="1"/>
            <a:r>
              <a:rPr lang="en-IN" dirty="0"/>
              <a:t>400 train / 400 validation / 400 test</a:t>
            </a:r>
          </a:p>
          <a:p>
            <a:pPr lvl="1"/>
            <a:r>
              <a:rPr lang="en-IN" dirty="0"/>
              <a:t>Images captured using different cameras for </a:t>
            </a:r>
          </a:p>
          <a:p>
            <a:pPr marL="457200" lvl="1" indent="0">
              <a:buNone/>
            </a:pPr>
            <a:r>
              <a:rPr lang="en-IN" dirty="0"/>
              <a:t>    better generalization</a:t>
            </a:r>
          </a:p>
          <a:p>
            <a:pPr marL="457200" lvl="1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Preprocessing Steps:</a:t>
            </a:r>
            <a:endParaRPr lang="en-IN" dirty="0"/>
          </a:p>
          <a:p>
            <a:pPr lvl="1"/>
            <a:r>
              <a:rPr lang="en-IN" dirty="0"/>
              <a:t>Resizing to 224×224</a:t>
            </a:r>
          </a:p>
          <a:p>
            <a:pPr lvl="1"/>
            <a:r>
              <a:rPr lang="en-IN" dirty="0"/>
              <a:t>Contrast enhancement using CLAHE</a:t>
            </a:r>
          </a:p>
          <a:p>
            <a:pPr lvl="1"/>
            <a:r>
              <a:rPr lang="en-IN" dirty="0"/>
              <a:t>Normalization and data augmentation</a:t>
            </a:r>
          </a:p>
          <a:p>
            <a:pPr lvl="1"/>
            <a:r>
              <a:rPr lang="en-IN" dirty="0"/>
              <a:t>Histogram equalization for clearer disc boundaries</a:t>
            </a:r>
          </a:p>
          <a:p>
            <a:endParaRPr lang="en-IN" dirty="0"/>
          </a:p>
        </p:txBody>
      </p:sp>
      <p:pic>
        <p:nvPicPr>
          <p:cNvPr id="6" name="Picture 5" descr="IEEE-iSSSC 2025">
            <a:extLst>
              <a:ext uri="{FF2B5EF4-FFF2-40B4-BE49-F238E27FC236}">
                <a16:creationId xmlns:a16="http://schemas.microsoft.com/office/drawing/2014/main" id="{A237DB3A-664A-1114-E2FE-DD9E84F100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987" y="73380"/>
            <a:ext cx="1406013" cy="76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751D5F-0B78-F8FA-1B63-C1D27D76A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940" y="2222463"/>
            <a:ext cx="5316044" cy="26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01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6BA4E5-DAF5-FC17-5FE6-FF96D3F1A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048B6DB-13DF-F440-ADCD-67CCFBB26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8CF23B-EFA0-C024-404E-D2D63A1F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7246" y="590223"/>
            <a:ext cx="5658914" cy="1033516"/>
          </a:xfrm>
        </p:spPr>
        <p:txBody>
          <a:bodyPr anchor="b">
            <a:normAutofit/>
          </a:bodyPr>
          <a:lstStyle/>
          <a:p>
            <a:pPr marL="279400" lv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Simulation Setup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CAF5A5-5187-ADB4-D0A3-2D0CAAC07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F6E61F-D0BB-CA61-E12F-B434D2DBE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EEE-iSSSC 2025">
            <a:extLst>
              <a:ext uri="{FF2B5EF4-FFF2-40B4-BE49-F238E27FC236}">
                <a16:creationId xmlns:a16="http://schemas.microsoft.com/office/drawing/2014/main" id="{B0198E4B-CF5C-0B9A-7A27-1C257246BA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987" y="85905"/>
            <a:ext cx="1406013" cy="76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080E33-DF00-C420-4BA1-4DEB5A71E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2" y="711118"/>
            <a:ext cx="4978564" cy="4978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BAD8BF-B28B-FE8E-AFA1-645F87405303}"/>
              </a:ext>
            </a:extLst>
          </p:cNvPr>
          <p:cNvSpPr txBox="1"/>
          <p:nvPr/>
        </p:nvSpPr>
        <p:spPr>
          <a:xfrm>
            <a:off x="5842000" y="1979297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800" b="1" dirty="0"/>
              <a:t>Hardware:</a:t>
            </a:r>
            <a:endParaRPr lang="en-IN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Intel i7 (12th Gen),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16 GB RAM,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RTX 3060 (12 GB)</a:t>
            </a:r>
          </a:p>
          <a:p>
            <a:pPr algn="l"/>
            <a:r>
              <a:rPr lang="en-IN" sz="1800" b="1" dirty="0"/>
              <a:t>Software:</a:t>
            </a:r>
            <a:endParaRPr lang="en-IN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Python,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TensorFlow,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/>
              <a:t>Keras</a:t>
            </a:r>
            <a:r>
              <a:rPr lang="en-IN" dirty="0"/>
              <a:t>, CUDA 11.2</a:t>
            </a:r>
          </a:p>
          <a:p>
            <a:pPr algn="l"/>
            <a:r>
              <a:rPr lang="en-IN" sz="1800" b="1" dirty="0"/>
              <a:t>Environment: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/>
              <a:t>Google </a:t>
            </a:r>
            <a:r>
              <a:rPr lang="en-IN" sz="1800" dirty="0" err="1"/>
              <a:t>Colab</a:t>
            </a:r>
            <a:r>
              <a:rPr lang="en-IN" sz="1800" dirty="0"/>
              <a:t> / </a:t>
            </a:r>
            <a:r>
              <a:rPr lang="en-IN" sz="1800" dirty="0" err="1"/>
              <a:t>Jupyter</a:t>
            </a:r>
            <a:r>
              <a:rPr lang="en-IN" sz="1800" dirty="0"/>
              <a:t> Notebook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/>
              <a:t>Dataset split ensures equal distribution of normal and glaucomatous images.</a:t>
            </a:r>
          </a:p>
          <a:p>
            <a:pPr algn="l"/>
            <a:endParaRPr lang="en-IN" sz="1800" dirty="0"/>
          </a:p>
          <a:p>
            <a:pPr algn="l"/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930374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699AF1-578C-BEC7-992B-F37209B69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AFF28DB-3022-9AE0-E6ED-89E177E75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5A1CC-71D5-1D0A-A054-F4934C595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186" y="269388"/>
            <a:ext cx="9688296" cy="1023683"/>
          </a:xfrm>
        </p:spPr>
        <p:txBody>
          <a:bodyPr anchor="b">
            <a:normAutofit/>
          </a:bodyPr>
          <a:lstStyle/>
          <a:p>
            <a:pPr marL="279400" lv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Result and Discussion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61387A-D2CF-B83D-46A1-E5112D3F6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189AA1-8B48-0023-1FF8-DFACB3C97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EEE-iSSSC 2025">
            <a:extLst>
              <a:ext uri="{FF2B5EF4-FFF2-40B4-BE49-F238E27FC236}">
                <a16:creationId xmlns:a16="http://schemas.microsoft.com/office/drawing/2014/main" id="{AE60887A-DA6E-D15A-7883-A107254B7A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987" y="14386"/>
            <a:ext cx="1406013" cy="7668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053939-F2D0-F04C-67B3-38C95FE23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554" y="1696935"/>
            <a:ext cx="9947787" cy="3464130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/>
              <a:t>Segmentation:</a:t>
            </a:r>
            <a:endParaRPr lang="en-IN" dirty="0"/>
          </a:p>
          <a:p>
            <a:pPr marL="457200" lvl="1" indent="0">
              <a:buNone/>
            </a:pPr>
            <a:r>
              <a:rPr lang="en-IN" dirty="0" err="1"/>
              <a:t>IoU</a:t>
            </a:r>
            <a:r>
              <a:rPr lang="en-IN" dirty="0"/>
              <a:t> ≈ 0.88, Dice Score ≈ 0.91</a:t>
            </a:r>
          </a:p>
          <a:p>
            <a:r>
              <a:rPr lang="en-IN" b="1" dirty="0"/>
              <a:t>Classification:</a:t>
            </a:r>
            <a:endParaRPr lang="en-IN" dirty="0"/>
          </a:p>
          <a:p>
            <a:pPr lvl="1"/>
            <a:r>
              <a:rPr lang="en-IN" dirty="0"/>
              <a:t> Accuracy: 94%</a:t>
            </a:r>
          </a:p>
          <a:p>
            <a:pPr lvl="1"/>
            <a:r>
              <a:rPr lang="en-IN" dirty="0"/>
              <a:t>AUC: 0.97</a:t>
            </a:r>
          </a:p>
          <a:p>
            <a:pPr lvl="1"/>
            <a:r>
              <a:rPr lang="en-IN" dirty="0"/>
              <a:t>F1-Score: 0.93</a:t>
            </a:r>
          </a:p>
          <a:p>
            <a:pPr lvl="1"/>
            <a:r>
              <a:rPr lang="en-IN" dirty="0"/>
              <a:t>Sensitivity: 92%, Specificity: 94%</a:t>
            </a:r>
          </a:p>
          <a:p>
            <a:r>
              <a:rPr lang="en-IN" b="1" dirty="0"/>
              <a:t>Comparison:</a:t>
            </a:r>
            <a:endParaRPr lang="en-IN" dirty="0"/>
          </a:p>
          <a:p>
            <a:pPr lvl="1"/>
            <a:r>
              <a:rPr lang="en-IN" dirty="0"/>
              <a:t>Outperformed Logistic Regression (78%), </a:t>
            </a:r>
          </a:p>
          <a:p>
            <a:pPr lvl="1"/>
            <a:r>
              <a:rPr lang="en-IN" dirty="0"/>
              <a:t>SVM (84%), </a:t>
            </a:r>
          </a:p>
          <a:p>
            <a:pPr lvl="1"/>
            <a:r>
              <a:rPr lang="en-IN" dirty="0"/>
              <a:t>plain CNN (89%).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2A60CB-2642-F882-4CEF-01F2A69B2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076" y="781229"/>
            <a:ext cx="5125165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96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920</Words>
  <Application>Microsoft Office PowerPoint</Application>
  <PresentationFormat>Widescreen</PresentationFormat>
  <Paragraphs>107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Times New Roman</vt:lpstr>
      <vt:lpstr>Wingdings</vt:lpstr>
      <vt:lpstr>Office Theme</vt:lpstr>
      <vt:lpstr>2025 IEEE iSSSC</vt:lpstr>
      <vt:lpstr>Outline</vt:lpstr>
      <vt:lpstr>Introduction</vt:lpstr>
      <vt:lpstr>Motivation &amp; Core Contribution</vt:lpstr>
      <vt:lpstr>Literature Review</vt:lpstr>
      <vt:lpstr>Proposed System Model</vt:lpstr>
      <vt:lpstr>Dataset &amp; Preprocessing</vt:lpstr>
      <vt:lpstr>Simulation Setup</vt:lpstr>
      <vt:lpstr>Result and Discussion</vt:lpstr>
      <vt:lpstr>Explainability (Grad-CAM)</vt:lpstr>
      <vt:lpstr>Conclusion &amp; Future Work</vt:lpstr>
      <vt:lpstr>References</vt:lpstr>
      <vt:lpstr>Reviewer Comments Addressed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Prangya Priyadarshini</dc:creator>
  <cp:lastModifiedBy>Akhil Duddi</cp:lastModifiedBy>
  <cp:revision>8</cp:revision>
  <dcterms:created xsi:type="dcterms:W3CDTF">2025-10-21T04:39:10Z</dcterms:created>
  <dcterms:modified xsi:type="dcterms:W3CDTF">2025-10-30T16:34:37Z</dcterms:modified>
</cp:coreProperties>
</file>